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notesMasterIdLst>
    <p:notesMasterId r:id="rId11"/>
  </p:notesMasterIdLst>
  <p:sldIdLst>
    <p:sldId id="256" r:id="rId2"/>
    <p:sldId id="258" r:id="rId3"/>
    <p:sldId id="257" r:id="rId4"/>
    <p:sldId id="259" r:id="rId5"/>
    <p:sldId id="261" r:id="rId6"/>
    <p:sldId id="263" r:id="rId7"/>
    <p:sldId id="264" r:id="rId8"/>
    <p:sldId id="262" r:id="rId9"/>
    <p:sldId id="26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8F8F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2" autoAdjust="0"/>
    <p:restoredTop sz="96283" autoAdjust="0"/>
  </p:normalViewPr>
  <p:slideViewPr>
    <p:cSldViewPr snapToGrid="0">
      <p:cViewPr varScale="1">
        <p:scale>
          <a:sx n="85" d="100"/>
          <a:sy n="85" d="100"/>
        </p:scale>
        <p:origin x="-504"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030" y="9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4B4A85-B71C-496A-82DD-5F563EB5E7C8}" type="datetimeFigureOut">
              <a:rPr lang="en-US" smtClean="0"/>
              <a:pPr/>
              <a:t>3/6/2023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C931B8-4730-4321-BE8D-07BD2E830EBB}" type="slidenum">
              <a:rPr lang="en-US" smtClean="0"/>
              <a:pPr/>
              <a:t>‹#›</a:t>
            </a:fld>
            <a:endParaRPr lang="en-US"/>
          </a:p>
        </p:txBody>
      </p:sp>
    </p:spTree>
    <p:extLst>
      <p:ext uri="{BB962C8B-B14F-4D97-AF65-F5344CB8AC3E}">
        <p14:creationId xmlns="" xmlns:p14="http://schemas.microsoft.com/office/powerpoint/2010/main" val="1470864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81722"/>
            <a:ext cx="10058400" cy="3060811"/>
          </a:xfrm>
        </p:spPr>
        <p:txBody>
          <a:bodyPr anchor="b">
            <a:normAutofit/>
          </a:bodyPr>
          <a:lstStyle>
            <a:lvl1pPr algn="ctr">
              <a:lnSpc>
                <a:spcPct val="85000"/>
              </a:lnSpc>
              <a:defRPr sz="66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hasCustomPrompt="1"/>
          </p:nvPr>
        </p:nvSpPr>
        <p:spPr>
          <a:xfrm>
            <a:off x="1066800" y="3747455"/>
            <a:ext cx="10058400" cy="1143000"/>
          </a:xfrm>
        </p:spPr>
        <p:txBody>
          <a:bodyPr lIns="91440" rIns="91440">
            <a:normAutofit/>
          </a:bodyPr>
          <a:lstStyle>
            <a:lvl1pPr marL="0" indent="0" algn="ctr">
              <a:buNone/>
              <a:defRPr sz="2400" cap="none"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a:cxnSpLocks/>
          </p:cNvCxnSpPr>
          <p:nvPr/>
        </p:nvCxnSpPr>
        <p:spPr>
          <a:xfrm>
            <a:off x="1156652" y="3510806"/>
            <a:ext cx="987552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4481E04E-E81C-3A81-FED3-1B5E11CF2B53}"/>
              </a:ext>
            </a:extLst>
          </p:cNvPr>
          <p:cNvSpPr/>
          <p:nvPr userDrawn="1"/>
        </p:nvSpPr>
        <p:spPr>
          <a:xfrm>
            <a:off x="0" y="5259387"/>
            <a:ext cx="12192000" cy="16022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B94754A-B54A-AD16-C9F1-D520368EB887}"/>
              </a:ext>
            </a:extLst>
          </p:cNvPr>
          <p:cNvSpPr/>
          <p:nvPr userDrawn="1"/>
        </p:nvSpPr>
        <p:spPr>
          <a:xfrm>
            <a:off x="2902671" y="5461602"/>
            <a:ext cx="6386659" cy="1197864"/>
          </a:xfrm>
          <a:prstGeom prst="rect">
            <a:avLst/>
          </a:prstGeom>
          <a:solidFill>
            <a:srgbClr val="FFFFFF"/>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Diagram&#10;&#10;Description automatically generated with medium confidence">
            <a:extLst>
              <a:ext uri="{FF2B5EF4-FFF2-40B4-BE49-F238E27FC236}">
                <a16:creationId xmlns="" xmlns:a16="http://schemas.microsoft.com/office/drawing/2014/main" id="{5B6B7189-9250-6BB1-1625-338EEC58EDE1}"/>
              </a:ext>
            </a:extLst>
          </p:cNvPr>
          <p:cNvPicPr>
            <a:picLocks noChangeAspect="1"/>
          </p:cNvPicPr>
          <p:nvPr userDrawn="1"/>
        </p:nvPicPr>
        <p:blipFill rotWithShape="1">
          <a:blip r:embed="rId2" cstate="print">
            <a:clrChange>
              <a:clrFrom>
                <a:srgbClr val="FEFEFE"/>
              </a:clrFrom>
              <a:clrTo>
                <a:srgbClr val="FEFEFE">
                  <a:alpha val="0"/>
                </a:srgbClr>
              </a:clrTo>
            </a:clrChange>
            <a:extLst>
              <a:ext uri="{28A0092B-C50C-407E-A947-70E740481C1C}">
                <a14:useLocalDpi xmlns="" xmlns:a14="http://schemas.microsoft.com/office/drawing/2010/main" val="0"/>
              </a:ext>
            </a:extLst>
          </a:blip>
          <a:srcRect l="1" r="-985"/>
          <a:stretch/>
        </p:blipFill>
        <p:spPr>
          <a:xfrm>
            <a:off x="3264657" y="5598729"/>
            <a:ext cx="5662687" cy="923611"/>
          </a:xfrm>
          <a:prstGeom prst="rect">
            <a:avLst/>
          </a:prstGeom>
        </p:spPr>
      </p:pic>
      <p:sp>
        <p:nvSpPr>
          <p:cNvPr id="15" name="Rectangle 14">
            <a:extLst>
              <a:ext uri="{FF2B5EF4-FFF2-40B4-BE49-F238E27FC236}">
                <a16:creationId xmlns="" xmlns:a16="http://schemas.microsoft.com/office/drawing/2014/main" id="{E9DDE360-D31F-D5FE-E9ED-20A97D012A66}"/>
              </a:ext>
            </a:extLst>
          </p:cNvPr>
          <p:cNvSpPr/>
          <p:nvPr userDrawn="1"/>
        </p:nvSpPr>
        <p:spPr>
          <a:xfrm>
            <a:off x="0" y="5195378"/>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 xmlns:p14="http://schemas.microsoft.com/office/powerpoint/2010/main" val="993012635"/>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286603"/>
            <a:ext cx="10058400" cy="145075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C5D84D3C-AB15-401C-B152-85EAEF231D3F}" type="datetimeFigureOut">
              <a:rPr lang="en-US" smtClean="0"/>
              <a:pPr/>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64E9DB-3168-4B7F-B198-A0D1063C19B8}" type="slidenum">
              <a:rPr lang="en-US" smtClean="0"/>
              <a:pPr/>
              <a:t>‹#›</a:t>
            </a:fld>
            <a:endParaRPr lang="en-US"/>
          </a:p>
        </p:txBody>
      </p:sp>
    </p:spTree>
    <p:extLst>
      <p:ext uri="{BB962C8B-B14F-4D97-AF65-F5344CB8AC3E}">
        <p14:creationId xmlns="" xmlns:p14="http://schemas.microsoft.com/office/powerpoint/2010/main" val="122207598"/>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C5D84D3C-AB15-401C-B152-85EAEF231D3F}" type="datetimeFigureOut">
              <a:rPr lang="en-US" smtClean="0"/>
              <a:pPr/>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64E9DB-3168-4B7F-B198-A0D1063C19B8}" type="slidenum">
              <a:rPr lang="en-US" smtClean="0"/>
              <a:pPr/>
              <a:t>‹#›</a:t>
            </a:fld>
            <a:endParaRPr lang="en-US"/>
          </a:p>
        </p:txBody>
      </p:sp>
    </p:spTree>
    <p:extLst>
      <p:ext uri="{BB962C8B-B14F-4D97-AF65-F5344CB8AC3E}">
        <p14:creationId xmlns="" xmlns:p14="http://schemas.microsoft.com/office/powerpoint/2010/main" val="1346298623"/>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286603"/>
            <a:ext cx="10058400" cy="1450757"/>
          </a:xfr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1066800" y="2086892"/>
            <a:ext cx="1005840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C5D84D3C-AB15-401C-B152-85EAEF231D3F}" type="datetimeFigureOut">
              <a:rPr lang="en-US" smtClean="0"/>
              <a:pPr/>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64E9DB-3168-4B7F-B198-A0D1063C19B8}" type="slidenum">
              <a:rPr lang="en-US" smtClean="0"/>
              <a:pPr/>
              <a:t>‹#›</a:t>
            </a:fld>
            <a:endParaRPr lang="en-US"/>
          </a:p>
        </p:txBody>
      </p:sp>
    </p:spTree>
    <p:extLst>
      <p:ext uri="{BB962C8B-B14F-4D97-AF65-F5344CB8AC3E}">
        <p14:creationId xmlns="" xmlns:p14="http://schemas.microsoft.com/office/powerpoint/2010/main" val="3093501039"/>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66800" y="686685"/>
            <a:ext cx="10058400" cy="3566160"/>
          </a:xfrm>
        </p:spPr>
        <p:txBody>
          <a:bodyPr anchor="b" anchorCtr="0">
            <a:normAutofit/>
          </a:bodyPr>
          <a:lstStyle>
            <a:lvl1pPr algn="ctr">
              <a:lnSpc>
                <a:spcPct val="85000"/>
              </a:lnSpc>
              <a:defRPr sz="66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hasCustomPrompt="1"/>
          </p:nvPr>
        </p:nvSpPr>
        <p:spPr>
          <a:xfrm>
            <a:off x="1066800" y="4594533"/>
            <a:ext cx="10058400" cy="1143000"/>
          </a:xfrm>
        </p:spPr>
        <p:txBody>
          <a:bodyPr lIns="91440" rIns="91440" anchor="t" anchorCtr="0">
            <a:normAutofit/>
          </a:bodyPr>
          <a:lstStyle>
            <a:lvl1pPr marL="0" indent="0" algn="ctr">
              <a:buNone/>
              <a:defRPr sz="2400" cap="none"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C5D84D3C-AB15-401C-B152-85EAEF231D3F}" type="datetimeFigureOut">
              <a:rPr lang="en-US" smtClean="0"/>
              <a:pPr/>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64E9DB-3168-4B7F-B198-A0D1063C19B8}" type="slidenum">
              <a:rPr lang="en-US" smtClean="0"/>
              <a:pPr/>
              <a:t>‹#›</a:t>
            </a:fld>
            <a:endParaRPr lang="en-US"/>
          </a:p>
        </p:txBody>
      </p:sp>
      <p:cxnSp>
        <p:nvCxnSpPr>
          <p:cNvPr id="9" name="Straight Connector 8"/>
          <p:cNvCxnSpPr>
            <a:cxnSpLocks/>
          </p:cNvCxnSpPr>
          <p:nvPr/>
        </p:nvCxnSpPr>
        <p:spPr>
          <a:xfrm>
            <a:off x="1158240" y="4325112"/>
            <a:ext cx="987552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Picture 9" descr="Logo, company name&#10;&#10;Description automatically generated">
            <a:extLst>
              <a:ext uri="{FF2B5EF4-FFF2-40B4-BE49-F238E27FC236}">
                <a16:creationId xmlns="" xmlns:a16="http://schemas.microsoft.com/office/drawing/2014/main" id="{FBCF9495-16C6-34AF-345A-B874FB9134E7}"/>
              </a:ext>
            </a:extLst>
          </p:cNvPr>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r="7026" b="6921"/>
          <a:stretch/>
        </p:blipFill>
        <p:spPr>
          <a:xfrm>
            <a:off x="10944521" y="5084947"/>
            <a:ext cx="1247478" cy="1248883"/>
          </a:xfrm>
          <a:prstGeom prst="rect">
            <a:avLst/>
          </a:prstGeom>
        </p:spPr>
      </p:pic>
    </p:spTree>
    <p:extLst>
      <p:ext uri="{BB962C8B-B14F-4D97-AF65-F5344CB8AC3E}">
        <p14:creationId xmlns="" xmlns:p14="http://schemas.microsoft.com/office/powerpoint/2010/main" val="2010821903"/>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6680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086891"/>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1" y="2086892"/>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C5D84D3C-AB15-401C-B152-85EAEF231D3F}" type="datetimeFigureOut">
              <a:rPr lang="en-US" smtClean="0"/>
              <a:pPr/>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64E9DB-3168-4B7F-B198-A0D1063C19B8}" type="slidenum">
              <a:rPr lang="en-US" smtClean="0"/>
              <a:pPr/>
              <a:t>‹#›</a:t>
            </a:fld>
            <a:endParaRPr lang="en-US"/>
          </a:p>
        </p:txBody>
      </p:sp>
    </p:spTree>
    <p:extLst>
      <p:ext uri="{BB962C8B-B14F-4D97-AF65-F5344CB8AC3E}">
        <p14:creationId xmlns="" xmlns:p14="http://schemas.microsoft.com/office/powerpoint/2010/main" val="2573796127"/>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6680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39215"/>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779730"/>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40" y="2039215"/>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40" y="2775497"/>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97280" y="6459785"/>
            <a:ext cx="2472271" cy="365125"/>
          </a:xfrm>
          <a:prstGeom prst="rect">
            <a:avLst/>
          </a:prstGeom>
        </p:spPr>
        <p:txBody>
          <a:bodyPr/>
          <a:lstStyle/>
          <a:p>
            <a:fld id="{C5D84D3C-AB15-401C-B152-85EAEF231D3F}" type="datetimeFigureOut">
              <a:rPr lang="en-US" smtClean="0"/>
              <a:pPr/>
              <a:t>3/6/2023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64E9DB-3168-4B7F-B198-A0D1063C19B8}" type="slidenum">
              <a:rPr lang="en-US" smtClean="0"/>
              <a:pPr/>
              <a:t>‹#›</a:t>
            </a:fld>
            <a:endParaRPr lang="en-US"/>
          </a:p>
        </p:txBody>
      </p:sp>
    </p:spTree>
    <p:extLst>
      <p:ext uri="{BB962C8B-B14F-4D97-AF65-F5344CB8AC3E}">
        <p14:creationId xmlns="" xmlns:p14="http://schemas.microsoft.com/office/powerpoint/2010/main" val="1339540944"/>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66800" y="286603"/>
            <a:ext cx="10058400" cy="1450757"/>
          </a:xfrm>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97280" y="6459785"/>
            <a:ext cx="2472271" cy="365125"/>
          </a:xfrm>
          <a:prstGeom prst="rect">
            <a:avLst/>
          </a:prstGeom>
        </p:spPr>
        <p:txBody>
          <a:bodyPr/>
          <a:lstStyle/>
          <a:p>
            <a:fld id="{C5D84D3C-AB15-401C-B152-85EAEF231D3F}" type="datetimeFigureOut">
              <a:rPr lang="en-US" smtClean="0"/>
              <a:pPr/>
              <a:t>3/6/2023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64E9DB-3168-4B7F-B198-A0D1063C19B8}" type="slidenum">
              <a:rPr lang="en-US" smtClean="0"/>
              <a:pPr/>
              <a:t>‹#›</a:t>
            </a:fld>
            <a:endParaRPr lang="en-US"/>
          </a:p>
        </p:txBody>
      </p:sp>
    </p:spTree>
    <p:extLst>
      <p:ext uri="{BB962C8B-B14F-4D97-AF65-F5344CB8AC3E}">
        <p14:creationId xmlns="" xmlns:p14="http://schemas.microsoft.com/office/powerpoint/2010/main" val="700089117"/>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280" y="6459785"/>
            <a:ext cx="2472271" cy="365125"/>
          </a:xfrm>
          <a:prstGeom prst="rect">
            <a:avLst/>
          </a:prstGeom>
        </p:spPr>
        <p:txBody>
          <a:bodyPr/>
          <a:lstStyle/>
          <a:p>
            <a:fld id="{C5D84D3C-AB15-401C-B152-85EAEF231D3F}" type="datetimeFigureOut">
              <a:rPr lang="en-US" smtClean="0"/>
              <a:pPr/>
              <a:t>3/6/2023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B64E9DB-3168-4B7F-B198-A0D1063C19B8}" type="slidenum">
              <a:rPr lang="en-US" smtClean="0"/>
              <a:pPr/>
              <a:t>‹#›</a:t>
            </a:fld>
            <a:endParaRPr lang="en-US"/>
          </a:p>
        </p:txBody>
      </p:sp>
    </p:spTree>
    <p:extLst>
      <p:ext uri="{BB962C8B-B14F-4D97-AF65-F5344CB8AC3E}">
        <p14:creationId xmlns="" xmlns:p14="http://schemas.microsoft.com/office/powerpoint/2010/main" val="2059874848"/>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fld id="{C5D84D3C-AB15-401C-B152-85EAEF231D3F}" type="datetimeFigureOut">
              <a:rPr lang="en-US" smtClean="0"/>
              <a:pPr/>
              <a:t>3/6/2023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a:xfrm>
            <a:off x="9538227" y="6459784"/>
            <a:ext cx="1312025" cy="365125"/>
          </a:xfrm>
        </p:spPr>
        <p:txBody>
          <a:bodyPr/>
          <a:lstStyle>
            <a:lvl1pPr>
              <a:defRPr>
                <a:solidFill>
                  <a:schemeClr val="tx2"/>
                </a:solidFill>
              </a:defRPr>
            </a:lvl1pPr>
          </a:lstStyle>
          <a:p>
            <a:fld id="{5B64E9DB-3168-4B7F-B198-A0D1063C19B8}" type="slidenum">
              <a:rPr lang="en-US" smtClean="0"/>
              <a:pPr/>
              <a:t>‹#›</a:t>
            </a:fld>
            <a:endParaRPr lang="en-US"/>
          </a:p>
        </p:txBody>
      </p:sp>
      <p:pic>
        <p:nvPicPr>
          <p:cNvPr id="10" name="Picture 9" descr="Logo, company name&#10;&#10;Description automatically generated">
            <a:extLst>
              <a:ext uri="{FF2B5EF4-FFF2-40B4-BE49-F238E27FC236}">
                <a16:creationId xmlns="" xmlns:a16="http://schemas.microsoft.com/office/drawing/2014/main" id="{BF71451D-D225-FBE9-E4A6-D2BDAD5BDC34}"/>
              </a:ext>
            </a:extLst>
          </p:cNvPr>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r="6751" b="8800"/>
          <a:stretch/>
        </p:blipFill>
        <p:spPr>
          <a:xfrm>
            <a:off x="10939679" y="5634330"/>
            <a:ext cx="1251158" cy="1223670"/>
          </a:xfrm>
          <a:prstGeom prst="rect">
            <a:avLst/>
          </a:prstGeom>
        </p:spPr>
      </p:pic>
    </p:spTree>
    <p:extLst>
      <p:ext uri="{BB962C8B-B14F-4D97-AF65-F5344CB8AC3E}">
        <p14:creationId xmlns="" xmlns:p14="http://schemas.microsoft.com/office/powerpoint/2010/main" val="1279069895"/>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C5D84D3C-AB15-401C-B152-85EAEF231D3F}" type="datetimeFigureOut">
              <a:rPr lang="en-US" smtClean="0"/>
              <a:pPr/>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64E9DB-3168-4B7F-B198-A0D1063C19B8}" type="slidenum">
              <a:rPr lang="en-US" smtClean="0"/>
              <a:pPr/>
              <a:t>‹#›</a:t>
            </a:fld>
            <a:endParaRPr lang="en-US"/>
          </a:p>
        </p:txBody>
      </p:sp>
    </p:spTree>
    <p:extLst>
      <p:ext uri="{BB962C8B-B14F-4D97-AF65-F5344CB8AC3E}">
        <p14:creationId xmlns="" xmlns:p14="http://schemas.microsoft.com/office/powerpoint/2010/main" val="1355791215"/>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r"/>
            <a:endParaRPr lang="en-US" dirty="0"/>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6680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66800" y="2030528"/>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684598"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B64E9DB-3168-4B7F-B198-A0D1063C19B8}" type="slidenum">
              <a:rPr lang="en-US" smtClean="0"/>
              <a:pPr/>
              <a:t>‹#›</a:t>
            </a:fld>
            <a:endParaRPr lang="en-US" dirty="0"/>
          </a:p>
        </p:txBody>
      </p:sp>
      <p:cxnSp>
        <p:nvCxnSpPr>
          <p:cNvPr id="10" name="Straight Connector 9"/>
          <p:cNvCxnSpPr>
            <a:cxnSpLocks/>
          </p:cNvCxnSpPr>
          <p:nvPr/>
        </p:nvCxnSpPr>
        <p:spPr>
          <a:xfrm>
            <a:off x="1112520" y="1816087"/>
            <a:ext cx="996696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Date Placeholder 7">
            <a:extLst>
              <a:ext uri="{FF2B5EF4-FFF2-40B4-BE49-F238E27FC236}">
                <a16:creationId xmlns="" xmlns:a16="http://schemas.microsoft.com/office/drawing/2014/main" id="{8C639AB2-B7F0-69AB-DA52-7B86FBE3B5EC}"/>
              </a:ext>
            </a:extLst>
          </p:cNvPr>
          <p:cNvSpPr>
            <a:spLocks noGrp="1"/>
          </p:cNvSpPr>
          <p:nvPr>
            <p:ph type="dt" sz="half" idx="2"/>
          </p:nvPr>
        </p:nvSpPr>
        <p:spPr>
          <a:xfrm>
            <a:off x="838200" y="6459784"/>
            <a:ext cx="754930" cy="365125"/>
          </a:xfrm>
          <a:prstGeom prst="rect">
            <a:avLst/>
          </a:prstGeom>
        </p:spPr>
        <p:txBody>
          <a:bodyPr vert="horz" lIns="91440" tIns="45720" rIns="91440" bIns="45720" rtlCol="0" anchor="ctr"/>
          <a:lstStyle>
            <a:lvl1pPr algn="l">
              <a:defRPr lang="en-US" sz="900" cap="all" baseline="0" smtClean="0">
                <a:solidFill>
                  <a:srgbClr val="FFFFFF"/>
                </a:solidFill>
              </a:defRPr>
            </a:lvl1pPr>
          </a:lstStyle>
          <a:p>
            <a:fld id="{C57C362F-BA89-4E5F-AB78-7879D213A0CF}" type="datetimeFigureOut">
              <a:rPr lang="en-US" smtClean="0"/>
              <a:pPr/>
              <a:t>3/6/2023</a:t>
            </a:fld>
            <a:endParaRPr lang="en-US" dirty="0"/>
          </a:p>
        </p:txBody>
      </p:sp>
      <p:pic>
        <p:nvPicPr>
          <p:cNvPr id="12" name="Picture 11" descr="Logo, company name&#10;&#10;Description automatically generated">
            <a:extLst>
              <a:ext uri="{FF2B5EF4-FFF2-40B4-BE49-F238E27FC236}">
                <a16:creationId xmlns="" xmlns:a16="http://schemas.microsoft.com/office/drawing/2014/main" id="{B3B0A325-ED1F-90F2-0C9D-D83AB2D9C4A7}"/>
              </a:ext>
            </a:extLst>
          </p:cNvPr>
          <p:cNvPicPr>
            <a:picLocks noChangeAspect="1"/>
          </p:cNvPicPr>
          <p:nvPr userDrawn="1"/>
        </p:nvPicPr>
        <p:blipFill rotWithShape="1">
          <a:blip r:embed="rId1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r="7026" b="6921"/>
          <a:stretch/>
        </p:blipFill>
        <p:spPr>
          <a:xfrm>
            <a:off x="10944521" y="5084947"/>
            <a:ext cx="1247478" cy="1248883"/>
          </a:xfrm>
          <a:prstGeom prst="rect">
            <a:avLst/>
          </a:prstGeom>
        </p:spPr>
      </p:pic>
    </p:spTree>
    <p:extLst>
      <p:ext uri="{BB962C8B-B14F-4D97-AF65-F5344CB8AC3E}">
        <p14:creationId xmlns="" xmlns:p14="http://schemas.microsoft.com/office/powerpoint/2010/main" val="2491919714"/>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xStyles>
    <p:titleStyle>
      <a:lvl1pPr algn="ctr" defTabSz="914400" rtl="0" eaLnBrk="1" latinLnBrk="0" hangingPunct="1">
        <a:lnSpc>
          <a:spcPct val="85000"/>
        </a:lnSpc>
        <a:spcBef>
          <a:spcPct val="0"/>
        </a:spcBef>
        <a:buNone/>
        <a:defRPr sz="4800" kern="1200" spc="-50" baseline="0">
          <a:solidFill>
            <a:schemeClr val="tx1"/>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ourier New" panose="02070309020205020404" pitchFamily="49" charset="0"/>
        <a:buChar char="o"/>
        <a:defRPr sz="1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ourier New" panose="02070309020205020404" pitchFamily="49" charset="0"/>
        <a:buChar char="o"/>
        <a:defRPr sz="1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ourier New" panose="02070309020205020404" pitchFamily="49" charset="0"/>
        <a:buChar char="o"/>
        <a:defRPr sz="14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ourier New" panose="02070309020205020404" pitchFamily="49" charset="0"/>
        <a:buChar char="o"/>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wrjsoutheast.org/" TargetMode="External"/><Relationship Id="rId2" Type="http://schemas.openxmlformats.org/officeDocument/2006/relationships/hyperlink" Target="http://www.wrj.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9B5241-E828-0FB9-00D2-EFD44B9684BF}"/>
              </a:ext>
            </a:extLst>
          </p:cNvPr>
          <p:cNvSpPr>
            <a:spLocks noGrp="1"/>
          </p:cNvSpPr>
          <p:nvPr>
            <p:ph type="ctrTitle"/>
          </p:nvPr>
        </p:nvSpPr>
        <p:spPr>
          <a:xfrm>
            <a:off x="1066801" y="322730"/>
            <a:ext cx="9502587" cy="1748117"/>
          </a:xfrm>
        </p:spPr>
        <p:txBody>
          <a:bodyPr>
            <a:normAutofit/>
          </a:bodyPr>
          <a:lstStyle/>
          <a:p>
            <a:r>
              <a:rPr lang="en-US" sz="5400" dirty="0" smtClean="0">
                <a:solidFill>
                  <a:schemeClr val="accent3"/>
                </a:solidFill>
              </a:rPr>
              <a:t>If You Build It </a:t>
            </a:r>
            <a:br>
              <a:rPr lang="en-US" sz="5400" dirty="0" smtClean="0">
                <a:solidFill>
                  <a:schemeClr val="accent3"/>
                </a:solidFill>
              </a:rPr>
            </a:br>
            <a:r>
              <a:rPr lang="en-US" sz="5400" dirty="0" smtClean="0">
                <a:solidFill>
                  <a:schemeClr val="accent3"/>
                </a:solidFill>
              </a:rPr>
              <a:t>They Will Come</a:t>
            </a:r>
            <a:endParaRPr lang="en-US" sz="5400" dirty="0">
              <a:solidFill>
                <a:schemeClr val="accent3"/>
              </a:solidFill>
            </a:endParaRPr>
          </a:p>
        </p:txBody>
      </p:sp>
      <p:sp>
        <p:nvSpPr>
          <p:cNvPr id="3" name="Subtitle 2">
            <a:extLst>
              <a:ext uri="{FF2B5EF4-FFF2-40B4-BE49-F238E27FC236}">
                <a16:creationId xmlns="" xmlns:a16="http://schemas.microsoft.com/office/drawing/2014/main" id="{0F09290A-3C3F-D292-14E4-A75021626084}"/>
              </a:ext>
            </a:extLst>
          </p:cNvPr>
          <p:cNvSpPr>
            <a:spLocks noGrp="1"/>
          </p:cNvSpPr>
          <p:nvPr>
            <p:ph type="subTitle" idx="1"/>
          </p:nvPr>
        </p:nvSpPr>
        <p:spPr>
          <a:xfrm>
            <a:off x="1577788" y="2581835"/>
            <a:ext cx="8659906" cy="779929"/>
          </a:xfrm>
        </p:spPr>
        <p:txBody>
          <a:bodyPr>
            <a:normAutofit/>
          </a:bodyPr>
          <a:lstStyle/>
          <a:p>
            <a:r>
              <a:rPr lang="en-US" sz="2800" dirty="0" smtClean="0">
                <a:solidFill>
                  <a:schemeClr val="accent1"/>
                </a:solidFill>
              </a:rPr>
              <a:t>Creating a Sisterhood for Everyone</a:t>
            </a:r>
            <a:endParaRPr lang="en-US" sz="2800" dirty="0">
              <a:solidFill>
                <a:schemeClr val="accent1"/>
              </a:solidFill>
            </a:endParaRPr>
          </a:p>
        </p:txBody>
      </p:sp>
      <p:sp>
        <p:nvSpPr>
          <p:cNvPr id="4" name="TextBox 3"/>
          <p:cNvSpPr txBox="1"/>
          <p:nvPr/>
        </p:nvSpPr>
        <p:spPr>
          <a:xfrm>
            <a:off x="3621741" y="3908612"/>
            <a:ext cx="4061013" cy="1477328"/>
          </a:xfrm>
          <a:prstGeom prst="rect">
            <a:avLst/>
          </a:prstGeom>
          <a:noFill/>
        </p:spPr>
        <p:txBody>
          <a:bodyPr wrap="square" rtlCol="0">
            <a:spAutoFit/>
          </a:bodyPr>
          <a:lstStyle/>
          <a:p>
            <a:pPr algn="ctr"/>
            <a:r>
              <a:rPr lang="en-US" dirty="0" smtClean="0">
                <a:latin typeface="+mj-lt"/>
              </a:rPr>
              <a:t>Faith Alexander</a:t>
            </a:r>
          </a:p>
          <a:p>
            <a:pPr algn="ctr"/>
            <a:r>
              <a:rPr lang="en-US" dirty="0" smtClean="0">
                <a:latin typeface="+mj-lt"/>
              </a:rPr>
              <a:t> WRJSE First Vice President</a:t>
            </a:r>
          </a:p>
          <a:p>
            <a:pPr algn="ctr"/>
            <a:r>
              <a:rPr lang="en-US" dirty="0" smtClean="0">
                <a:latin typeface="+mj-lt"/>
              </a:rPr>
              <a:t>Congregation </a:t>
            </a:r>
            <a:r>
              <a:rPr lang="en-US" dirty="0" err="1" smtClean="0">
                <a:latin typeface="+mj-lt"/>
              </a:rPr>
              <a:t>Schaarai</a:t>
            </a:r>
            <a:r>
              <a:rPr lang="en-US" dirty="0" smtClean="0">
                <a:latin typeface="+mj-lt"/>
              </a:rPr>
              <a:t> </a:t>
            </a:r>
            <a:r>
              <a:rPr lang="en-US" dirty="0" err="1" smtClean="0">
                <a:latin typeface="+mj-lt"/>
              </a:rPr>
              <a:t>Zedek</a:t>
            </a:r>
            <a:endParaRPr lang="en-US" dirty="0" smtClean="0">
              <a:latin typeface="+mj-lt"/>
            </a:endParaRPr>
          </a:p>
          <a:p>
            <a:pPr algn="ctr"/>
            <a:r>
              <a:rPr lang="en-US" dirty="0" smtClean="0">
                <a:latin typeface="+mj-lt"/>
              </a:rPr>
              <a:t>Tampa, FL</a:t>
            </a:r>
          </a:p>
          <a:p>
            <a:endParaRPr lang="en-US" dirty="0"/>
          </a:p>
        </p:txBody>
      </p:sp>
    </p:spTree>
    <p:extLst>
      <p:ext uri="{BB962C8B-B14F-4D97-AF65-F5344CB8AC3E}">
        <p14:creationId xmlns="" xmlns:p14="http://schemas.microsoft.com/office/powerpoint/2010/main" val="688485062"/>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D86D7E-AD7F-E6CB-D01E-7A40D6F3D049}"/>
              </a:ext>
            </a:extLst>
          </p:cNvPr>
          <p:cNvSpPr>
            <a:spLocks noGrp="1"/>
          </p:cNvSpPr>
          <p:nvPr>
            <p:ph type="title"/>
          </p:nvPr>
        </p:nvSpPr>
        <p:spPr/>
        <p:txBody>
          <a:bodyPr/>
          <a:lstStyle/>
          <a:p>
            <a:r>
              <a:rPr lang="en-US" dirty="0" smtClean="0">
                <a:solidFill>
                  <a:schemeClr val="accent3"/>
                </a:solidFill>
              </a:rPr>
              <a:t>Building Teams</a:t>
            </a:r>
            <a:endParaRPr lang="en-US" dirty="0">
              <a:solidFill>
                <a:schemeClr val="accent3"/>
              </a:solidFill>
            </a:endParaRPr>
          </a:p>
        </p:txBody>
      </p:sp>
      <p:sp>
        <p:nvSpPr>
          <p:cNvPr id="3" name="Content Placeholder 2">
            <a:extLst>
              <a:ext uri="{FF2B5EF4-FFF2-40B4-BE49-F238E27FC236}">
                <a16:creationId xmlns="" xmlns:a16="http://schemas.microsoft.com/office/drawing/2014/main" id="{7FD24E73-82B9-DFFA-C76D-A3E9AE2467CC}"/>
              </a:ext>
            </a:extLst>
          </p:cNvPr>
          <p:cNvSpPr>
            <a:spLocks noGrp="1"/>
          </p:cNvSpPr>
          <p:nvPr>
            <p:ph idx="1"/>
          </p:nvPr>
        </p:nvSpPr>
        <p:spPr/>
        <p:txBody>
          <a:bodyPr>
            <a:normAutofit/>
          </a:bodyPr>
          <a:lstStyle/>
          <a:p>
            <a:pPr algn="ctr">
              <a:buClr>
                <a:schemeClr val="accent3"/>
              </a:buClr>
              <a:buNone/>
            </a:pPr>
            <a:r>
              <a:rPr lang="en-US" sz="4000" dirty="0" smtClean="0">
                <a:latin typeface="+mj-lt"/>
              </a:rPr>
              <a:t>Team names are on the back of your icebreaker sheets.  When we finish the icebreaker, each team take a side of the room as best as you can. </a:t>
            </a:r>
            <a:endParaRPr lang="en-US" sz="4000" dirty="0">
              <a:latin typeface="+mj-lt"/>
            </a:endParaRPr>
          </a:p>
        </p:txBody>
      </p:sp>
    </p:spTree>
    <p:extLst>
      <p:ext uri="{BB962C8B-B14F-4D97-AF65-F5344CB8AC3E}">
        <p14:creationId xmlns="" xmlns:p14="http://schemas.microsoft.com/office/powerpoint/2010/main" val="1493918666"/>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D86D7E-AD7F-E6CB-D01E-7A40D6F3D049}"/>
              </a:ext>
            </a:extLst>
          </p:cNvPr>
          <p:cNvSpPr>
            <a:spLocks noGrp="1"/>
          </p:cNvSpPr>
          <p:nvPr>
            <p:ph type="title"/>
          </p:nvPr>
        </p:nvSpPr>
        <p:spPr>
          <a:xfrm>
            <a:off x="1066800" y="286604"/>
            <a:ext cx="10058400" cy="1219468"/>
          </a:xfrm>
        </p:spPr>
        <p:txBody>
          <a:bodyPr/>
          <a:lstStyle/>
          <a:p>
            <a:r>
              <a:rPr lang="en-US" dirty="0" smtClean="0">
                <a:solidFill>
                  <a:schemeClr val="accent3"/>
                </a:solidFill>
              </a:rPr>
              <a:t>Field of Dreams</a:t>
            </a:r>
            <a:endParaRPr lang="en-US" dirty="0">
              <a:solidFill>
                <a:schemeClr val="accent3"/>
              </a:solidFill>
            </a:endParaRPr>
          </a:p>
        </p:txBody>
      </p:sp>
      <p:pic>
        <p:nvPicPr>
          <p:cNvPr id="4" name="Content Placeholder 3" descr="fieldofdreams.jpg"/>
          <p:cNvPicPr>
            <a:picLocks noGrp="1" noChangeAspect="1"/>
          </p:cNvPicPr>
          <p:nvPr>
            <p:ph idx="1"/>
          </p:nvPr>
        </p:nvPicPr>
        <p:blipFill>
          <a:blip r:embed="rId2" cstate="print"/>
          <a:stretch>
            <a:fillRect/>
          </a:stretch>
        </p:blipFill>
        <p:spPr>
          <a:xfrm>
            <a:off x="2520244" y="2087563"/>
            <a:ext cx="7151511" cy="4022725"/>
          </a:xfrm>
        </p:spPr>
      </p:pic>
    </p:spTree>
    <p:extLst>
      <p:ext uri="{BB962C8B-B14F-4D97-AF65-F5344CB8AC3E}">
        <p14:creationId xmlns="" xmlns:p14="http://schemas.microsoft.com/office/powerpoint/2010/main" val="1493918666"/>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D86D7E-AD7F-E6CB-D01E-7A40D6F3D049}"/>
              </a:ext>
            </a:extLst>
          </p:cNvPr>
          <p:cNvSpPr>
            <a:spLocks noGrp="1"/>
          </p:cNvSpPr>
          <p:nvPr>
            <p:ph type="title"/>
          </p:nvPr>
        </p:nvSpPr>
        <p:spPr>
          <a:xfrm>
            <a:off x="1165412" y="340659"/>
            <a:ext cx="9959788" cy="1396701"/>
          </a:xfrm>
        </p:spPr>
        <p:txBody>
          <a:bodyPr>
            <a:noAutofit/>
          </a:bodyPr>
          <a:lstStyle/>
          <a:p>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dirty="0" smtClean="0">
                <a:solidFill>
                  <a:schemeClr val="accent3"/>
                </a:solidFill>
              </a:rPr>
              <a:t>What does </a:t>
            </a:r>
            <a:r>
              <a:rPr lang="en-US" dirty="0" smtClean="0">
                <a:solidFill>
                  <a:schemeClr val="accent3"/>
                </a:solidFill>
              </a:rPr>
              <a:t>your sisterhood </a:t>
            </a:r>
            <a:r>
              <a:rPr lang="en-US" dirty="0" smtClean="0">
                <a:solidFill>
                  <a:schemeClr val="accent3"/>
                </a:solidFill>
              </a:rPr>
              <a:t/>
            </a:r>
            <a:br>
              <a:rPr lang="en-US" dirty="0" smtClean="0">
                <a:solidFill>
                  <a:schemeClr val="accent3"/>
                </a:solidFill>
              </a:rPr>
            </a:br>
            <a:r>
              <a:rPr lang="en-US" dirty="0" smtClean="0">
                <a:solidFill>
                  <a:schemeClr val="accent3"/>
                </a:solidFill>
              </a:rPr>
              <a:t>Field </a:t>
            </a:r>
            <a:r>
              <a:rPr lang="en-US" dirty="0" smtClean="0">
                <a:solidFill>
                  <a:schemeClr val="accent3"/>
                </a:solidFill>
              </a:rPr>
              <a:t>of Dreams </a:t>
            </a:r>
            <a:r>
              <a:rPr lang="en-US" dirty="0" smtClean="0">
                <a:solidFill>
                  <a:schemeClr val="accent3"/>
                </a:solidFill>
              </a:rPr>
              <a:t>look like?</a:t>
            </a:r>
            <a:endParaRPr lang="en-US" dirty="0">
              <a:solidFill>
                <a:schemeClr val="accent3"/>
              </a:solidFill>
            </a:endParaRPr>
          </a:p>
        </p:txBody>
      </p:sp>
      <p:sp>
        <p:nvSpPr>
          <p:cNvPr id="3" name="Content Placeholder 2">
            <a:extLst>
              <a:ext uri="{FF2B5EF4-FFF2-40B4-BE49-F238E27FC236}">
                <a16:creationId xmlns="" xmlns:a16="http://schemas.microsoft.com/office/drawing/2014/main" id="{7FD24E73-82B9-DFFA-C76D-A3E9AE2467CC}"/>
              </a:ext>
            </a:extLst>
          </p:cNvPr>
          <p:cNvSpPr>
            <a:spLocks noGrp="1"/>
          </p:cNvSpPr>
          <p:nvPr>
            <p:ph idx="1"/>
          </p:nvPr>
        </p:nvSpPr>
        <p:spPr/>
        <p:txBody>
          <a:bodyPr>
            <a:normAutofit/>
          </a:bodyPr>
          <a:lstStyle/>
          <a:p>
            <a:pPr algn="ctr">
              <a:buClr>
                <a:schemeClr val="accent3"/>
              </a:buClr>
              <a:buNone/>
            </a:pPr>
            <a:endParaRPr lang="en-US" sz="2800" dirty="0" smtClean="0">
              <a:latin typeface="+mj-lt"/>
            </a:endParaRPr>
          </a:p>
          <a:p>
            <a:pPr algn="ctr">
              <a:buClr>
                <a:schemeClr val="accent3"/>
              </a:buClr>
              <a:buNone/>
            </a:pPr>
            <a:r>
              <a:rPr lang="en-US" sz="2800" dirty="0" smtClean="0">
                <a:latin typeface="+mj-lt"/>
              </a:rPr>
              <a:t>We’re </a:t>
            </a:r>
            <a:r>
              <a:rPr lang="en-US" sz="2800" dirty="0" smtClean="0">
                <a:latin typeface="+mj-lt"/>
              </a:rPr>
              <a:t>going to </a:t>
            </a:r>
            <a:r>
              <a:rPr lang="en-US" sz="2800" dirty="0" smtClean="0">
                <a:latin typeface="+mj-lt"/>
              </a:rPr>
              <a:t>use those team names later but </a:t>
            </a:r>
            <a:r>
              <a:rPr lang="en-US" sz="2800" dirty="0" smtClean="0">
                <a:latin typeface="+mj-lt"/>
              </a:rPr>
              <a:t>first let’s talk about our </a:t>
            </a:r>
            <a:r>
              <a:rPr lang="en-US" sz="2800" dirty="0" smtClean="0">
                <a:latin typeface="+mj-lt"/>
              </a:rPr>
              <a:t>different fields </a:t>
            </a:r>
            <a:r>
              <a:rPr lang="en-US" sz="2800" dirty="0" smtClean="0">
                <a:latin typeface="+mj-lt"/>
              </a:rPr>
              <a:t>of dreams.</a:t>
            </a:r>
            <a:endParaRPr lang="en-US" sz="2800" dirty="0" smtClean="0">
              <a:latin typeface="+mj-lt"/>
            </a:endParaRPr>
          </a:p>
        </p:txBody>
      </p:sp>
    </p:spTree>
    <p:extLst>
      <p:ext uri="{BB962C8B-B14F-4D97-AF65-F5344CB8AC3E}">
        <p14:creationId xmlns="" xmlns:p14="http://schemas.microsoft.com/office/powerpoint/2010/main" val="1493918666"/>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D86D7E-AD7F-E6CB-D01E-7A40D6F3D049}"/>
              </a:ext>
            </a:extLst>
          </p:cNvPr>
          <p:cNvSpPr>
            <a:spLocks noGrp="1"/>
          </p:cNvSpPr>
          <p:nvPr>
            <p:ph type="title"/>
          </p:nvPr>
        </p:nvSpPr>
        <p:spPr>
          <a:xfrm>
            <a:off x="1066800" y="286604"/>
            <a:ext cx="10058400" cy="1255325"/>
          </a:xfrm>
        </p:spPr>
        <p:txBody>
          <a:bodyPr/>
          <a:lstStyle/>
          <a:p>
            <a:r>
              <a:rPr lang="en-US" dirty="0" err="1" smtClean="0">
                <a:solidFill>
                  <a:schemeClr val="accent3"/>
                </a:solidFill>
              </a:rPr>
              <a:t>B’ruchim</a:t>
            </a:r>
            <a:r>
              <a:rPr lang="en-US" dirty="0" smtClean="0">
                <a:solidFill>
                  <a:schemeClr val="accent3"/>
                </a:solidFill>
              </a:rPr>
              <a:t> </a:t>
            </a:r>
            <a:r>
              <a:rPr lang="en-US" dirty="0" err="1" smtClean="0">
                <a:solidFill>
                  <a:schemeClr val="accent3"/>
                </a:solidFill>
              </a:rPr>
              <a:t>Habaot</a:t>
            </a:r>
            <a:endParaRPr lang="en-US" dirty="0">
              <a:solidFill>
                <a:schemeClr val="accent3"/>
              </a:solidFill>
            </a:endParaRPr>
          </a:p>
        </p:txBody>
      </p:sp>
      <p:sp>
        <p:nvSpPr>
          <p:cNvPr id="3" name="Content Placeholder 2">
            <a:extLst>
              <a:ext uri="{FF2B5EF4-FFF2-40B4-BE49-F238E27FC236}">
                <a16:creationId xmlns="" xmlns:a16="http://schemas.microsoft.com/office/drawing/2014/main" id="{7FD24E73-82B9-DFFA-C76D-A3E9AE2467CC}"/>
              </a:ext>
            </a:extLst>
          </p:cNvPr>
          <p:cNvSpPr>
            <a:spLocks noGrp="1"/>
          </p:cNvSpPr>
          <p:nvPr>
            <p:ph idx="1"/>
          </p:nvPr>
        </p:nvSpPr>
        <p:spPr>
          <a:xfrm>
            <a:off x="1066800" y="1882588"/>
            <a:ext cx="10058400" cy="4227664"/>
          </a:xfrm>
        </p:spPr>
        <p:txBody>
          <a:bodyPr>
            <a:normAutofit/>
          </a:bodyPr>
          <a:lstStyle/>
          <a:p>
            <a:pPr algn="ctr">
              <a:lnSpc>
                <a:spcPct val="100000"/>
              </a:lnSpc>
              <a:buClr>
                <a:schemeClr val="accent3"/>
              </a:buClr>
              <a:buNone/>
            </a:pPr>
            <a:r>
              <a:rPr lang="en-US" sz="2800" dirty="0" smtClean="0">
                <a:latin typeface="+mj-lt"/>
              </a:rPr>
              <a:t>a </a:t>
            </a:r>
            <a:r>
              <a:rPr lang="en-US" sz="2800" dirty="0" smtClean="0">
                <a:latin typeface="+mj-lt"/>
              </a:rPr>
              <a:t>welcome we direct to a group of </a:t>
            </a:r>
            <a:r>
              <a:rPr lang="en-US" sz="2800" dirty="0" smtClean="0">
                <a:latin typeface="+mj-lt"/>
              </a:rPr>
              <a:t>women</a:t>
            </a:r>
          </a:p>
        </p:txBody>
      </p:sp>
      <p:pic>
        <p:nvPicPr>
          <p:cNvPr id="4" name="Picture 3" descr="content.jpg"/>
          <p:cNvPicPr>
            <a:picLocks noChangeAspect="1"/>
          </p:cNvPicPr>
          <p:nvPr/>
        </p:nvPicPr>
        <p:blipFill>
          <a:blip r:embed="rId2" cstate="print"/>
          <a:stretch>
            <a:fillRect/>
          </a:stretch>
        </p:blipFill>
        <p:spPr>
          <a:xfrm>
            <a:off x="4500282" y="2411506"/>
            <a:ext cx="2877671" cy="3774140"/>
          </a:xfrm>
          <a:prstGeom prst="rect">
            <a:avLst/>
          </a:prstGeom>
        </p:spPr>
      </p:pic>
    </p:spTree>
    <p:extLst>
      <p:ext uri="{BB962C8B-B14F-4D97-AF65-F5344CB8AC3E}">
        <p14:creationId xmlns="" xmlns:p14="http://schemas.microsoft.com/office/powerpoint/2010/main" val="1493918666"/>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D86D7E-AD7F-E6CB-D01E-7A40D6F3D049}"/>
              </a:ext>
            </a:extLst>
          </p:cNvPr>
          <p:cNvSpPr>
            <a:spLocks noGrp="1"/>
          </p:cNvSpPr>
          <p:nvPr>
            <p:ph type="title"/>
          </p:nvPr>
        </p:nvSpPr>
        <p:spPr/>
        <p:txBody>
          <a:bodyPr/>
          <a:lstStyle/>
          <a:p>
            <a:r>
              <a:rPr lang="en-US" dirty="0" smtClean="0">
                <a:solidFill>
                  <a:schemeClr val="accent3"/>
                </a:solidFill>
              </a:rPr>
              <a:t>Ways to Create Your Own </a:t>
            </a:r>
            <a:br>
              <a:rPr lang="en-US" dirty="0" smtClean="0">
                <a:solidFill>
                  <a:schemeClr val="accent3"/>
                </a:solidFill>
              </a:rPr>
            </a:br>
            <a:r>
              <a:rPr lang="en-US" dirty="0" smtClean="0">
                <a:solidFill>
                  <a:schemeClr val="accent3"/>
                </a:solidFill>
              </a:rPr>
              <a:t>Field of Dreams</a:t>
            </a:r>
            <a:endParaRPr lang="en-US" dirty="0">
              <a:solidFill>
                <a:schemeClr val="accent3"/>
              </a:solidFill>
            </a:endParaRPr>
          </a:p>
        </p:txBody>
      </p:sp>
      <p:sp>
        <p:nvSpPr>
          <p:cNvPr id="3" name="Content Placeholder 2">
            <a:extLst>
              <a:ext uri="{FF2B5EF4-FFF2-40B4-BE49-F238E27FC236}">
                <a16:creationId xmlns="" xmlns:a16="http://schemas.microsoft.com/office/drawing/2014/main" id="{7FD24E73-82B9-DFFA-C76D-A3E9AE2467CC}"/>
              </a:ext>
            </a:extLst>
          </p:cNvPr>
          <p:cNvSpPr>
            <a:spLocks noGrp="1"/>
          </p:cNvSpPr>
          <p:nvPr>
            <p:ph idx="1"/>
          </p:nvPr>
        </p:nvSpPr>
        <p:spPr/>
        <p:txBody>
          <a:bodyPr>
            <a:normAutofit lnSpcReduction="10000"/>
          </a:bodyPr>
          <a:lstStyle/>
          <a:p>
            <a:pPr>
              <a:buClr>
                <a:schemeClr val="accent3"/>
              </a:buClr>
              <a:buNone/>
            </a:pPr>
            <a:r>
              <a:rPr lang="en-US" sz="2800" dirty="0" smtClean="0"/>
              <a:t>Inclusion is a mindset</a:t>
            </a:r>
          </a:p>
          <a:p>
            <a:pPr lvl="1">
              <a:buFont typeface="Wingdings" pitchFamily="2" charset="2"/>
              <a:buChar char="§"/>
            </a:pPr>
            <a:r>
              <a:rPr lang="en-US" sz="2800" dirty="0" smtClean="0"/>
              <a:t>Understand shift from joiners to </a:t>
            </a:r>
            <a:r>
              <a:rPr lang="en-US" sz="2800" dirty="0" smtClean="0"/>
              <a:t>anti-affiliation</a:t>
            </a:r>
            <a:endParaRPr lang="en-US" sz="2800" dirty="0" smtClean="0"/>
          </a:p>
          <a:p>
            <a:pPr lvl="1">
              <a:buFont typeface="Wingdings" pitchFamily="2" charset="2"/>
              <a:buChar char="§"/>
            </a:pPr>
            <a:r>
              <a:rPr lang="en-US" sz="2800" dirty="0" smtClean="0"/>
              <a:t>Try to lose our internal </a:t>
            </a:r>
            <a:r>
              <a:rPr lang="en-US" sz="2800" dirty="0" smtClean="0"/>
              <a:t>biases</a:t>
            </a:r>
          </a:p>
          <a:p>
            <a:pPr lvl="1">
              <a:buFont typeface="Wingdings" pitchFamily="2" charset="2"/>
              <a:buChar char="§"/>
            </a:pPr>
            <a:r>
              <a:rPr lang="en-US" sz="2800" dirty="0" smtClean="0"/>
              <a:t>Feeling of being judged for not being “mainstream”</a:t>
            </a:r>
            <a:endParaRPr lang="en-US" sz="2800" dirty="0" smtClean="0"/>
          </a:p>
          <a:p>
            <a:pPr lvl="1">
              <a:buFont typeface="Wingdings" pitchFamily="2" charset="2"/>
              <a:buChar char="§"/>
            </a:pPr>
            <a:r>
              <a:rPr lang="en-US" sz="2800" dirty="0" smtClean="0"/>
              <a:t>Be inclusive in marketing  </a:t>
            </a:r>
          </a:p>
          <a:p>
            <a:pPr>
              <a:buClr>
                <a:schemeClr val="accent3"/>
              </a:buClr>
              <a:buNone/>
            </a:pPr>
            <a:r>
              <a:rPr lang="en-US" sz="2800" dirty="0" smtClean="0"/>
              <a:t>Be careful </a:t>
            </a:r>
            <a:r>
              <a:rPr lang="en-US" sz="2800" dirty="0" smtClean="0"/>
              <a:t>“welcoming” because </a:t>
            </a:r>
            <a:r>
              <a:rPr lang="en-US" sz="2800" dirty="0" smtClean="0"/>
              <a:t>it can backfire </a:t>
            </a:r>
            <a:r>
              <a:rPr lang="en-US" sz="2800" dirty="0" smtClean="0"/>
              <a:t>sometimes</a:t>
            </a:r>
            <a:endParaRPr lang="en-US" sz="2800" dirty="0" smtClean="0"/>
          </a:p>
          <a:p>
            <a:pPr lvl="1">
              <a:buFont typeface="Wingdings" pitchFamily="2" charset="2"/>
              <a:buChar char="§"/>
            </a:pPr>
            <a:r>
              <a:rPr lang="en-US" sz="2800" dirty="0" smtClean="0"/>
              <a:t>Targeting </a:t>
            </a:r>
            <a:r>
              <a:rPr lang="en-US" sz="2800" dirty="0" smtClean="0"/>
              <a:t>specific demographics</a:t>
            </a:r>
          </a:p>
          <a:p>
            <a:pPr lvl="1">
              <a:buFont typeface="Wingdings" pitchFamily="2" charset="2"/>
              <a:buChar char="§"/>
            </a:pPr>
            <a:r>
              <a:rPr lang="en-US" sz="2800" dirty="0" smtClean="0"/>
              <a:t>New </a:t>
            </a:r>
            <a:r>
              <a:rPr lang="en-US" sz="2800" dirty="0" smtClean="0"/>
              <a:t>people, how you greet </a:t>
            </a:r>
            <a:r>
              <a:rPr lang="en-US" sz="2800" dirty="0" smtClean="0"/>
              <a:t>them</a:t>
            </a:r>
            <a:endParaRPr lang="en-US" sz="2800" dirty="0" smtClean="0"/>
          </a:p>
          <a:p>
            <a:pPr lvl="1">
              <a:buFont typeface="Wingdings" pitchFamily="2" charset="2"/>
              <a:buChar char="§"/>
            </a:pPr>
            <a:r>
              <a:rPr lang="en-US" sz="2800" dirty="0" smtClean="0"/>
              <a:t>Simple “warnings”</a:t>
            </a:r>
          </a:p>
          <a:p>
            <a:pPr>
              <a:buClr>
                <a:schemeClr val="accent3"/>
              </a:buClr>
              <a:buNone/>
            </a:pPr>
            <a:endParaRPr lang="en-US" sz="2800" dirty="0">
              <a:latin typeface="+mj-lt"/>
            </a:endParaRPr>
          </a:p>
        </p:txBody>
      </p:sp>
    </p:spTree>
    <p:extLst>
      <p:ext uri="{BB962C8B-B14F-4D97-AF65-F5344CB8AC3E}">
        <p14:creationId xmlns="" xmlns:p14="http://schemas.microsoft.com/office/powerpoint/2010/main" val="1493918666"/>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D86D7E-AD7F-E6CB-D01E-7A40D6F3D049}"/>
              </a:ext>
            </a:extLst>
          </p:cNvPr>
          <p:cNvSpPr>
            <a:spLocks noGrp="1"/>
          </p:cNvSpPr>
          <p:nvPr>
            <p:ph type="title"/>
          </p:nvPr>
        </p:nvSpPr>
        <p:spPr/>
        <p:txBody>
          <a:bodyPr/>
          <a:lstStyle/>
          <a:p>
            <a:r>
              <a:rPr lang="en-US" dirty="0" smtClean="0">
                <a:solidFill>
                  <a:schemeClr val="accent3"/>
                </a:solidFill>
              </a:rPr>
              <a:t>Additional Thoughts</a:t>
            </a:r>
            <a:endParaRPr lang="en-US" dirty="0">
              <a:solidFill>
                <a:schemeClr val="accent3"/>
              </a:solidFill>
            </a:endParaRPr>
          </a:p>
        </p:txBody>
      </p:sp>
      <p:sp>
        <p:nvSpPr>
          <p:cNvPr id="3" name="Content Placeholder 2">
            <a:extLst>
              <a:ext uri="{FF2B5EF4-FFF2-40B4-BE49-F238E27FC236}">
                <a16:creationId xmlns="" xmlns:a16="http://schemas.microsoft.com/office/drawing/2014/main" id="{7FD24E73-82B9-DFFA-C76D-A3E9AE2467CC}"/>
              </a:ext>
            </a:extLst>
          </p:cNvPr>
          <p:cNvSpPr>
            <a:spLocks noGrp="1"/>
          </p:cNvSpPr>
          <p:nvPr>
            <p:ph idx="1"/>
          </p:nvPr>
        </p:nvSpPr>
        <p:spPr/>
        <p:txBody>
          <a:bodyPr>
            <a:normAutofit/>
          </a:bodyPr>
          <a:lstStyle/>
          <a:p>
            <a:pPr>
              <a:buClr>
                <a:schemeClr val="accent3"/>
              </a:buClr>
              <a:buNone/>
            </a:pPr>
            <a:endParaRPr lang="en-US" sz="2800" dirty="0" smtClean="0">
              <a:latin typeface="+mj-lt"/>
            </a:endParaRPr>
          </a:p>
          <a:p>
            <a:pPr algn="ctr">
              <a:buClr>
                <a:schemeClr val="accent3"/>
              </a:buClr>
              <a:buNone/>
            </a:pPr>
            <a:r>
              <a:rPr lang="en-US" sz="2800" dirty="0" smtClean="0">
                <a:latin typeface="+mj-lt"/>
              </a:rPr>
              <a:t>The text outlines five stages for engaging </a:t>
            </a:r>
            <a:r>
              <a:rPr lang="en-US" sz="2800" dirty="0" err="1" smtClean="0">
                <a:latin typeface="+mj-lt"/>
              </a:rPr>
              <a:t>Millenials</a:t>
            </a:r>
            <a:r>
              <a:rPr lang="en-US" sz="2800" dirty="0" smtClean="0">
                <a:latin typeface="+mj-lt"/>
              </a:rPr>
              <a:t> and Gen Z</a:t>
            </a:r>
          </a:p>
          <a:p>
            <a:pPr lvl="1" algn="ctr">
              <a:buNone/>
            </a:pPr>
            <a:r>
              <a:rPr lang="en-US" sz="2600" i="1" dirty="0" smtClean="0">
                <a:latin typeface="+mj-lt"/>
              </a:rPr>
              <a:t>Empathize, define, ideate, prototype, and test</a:t>
            </a:r>
          </a:p>
          <a:p>
            <a:pPr lvl="1" algn="ctr">
              <a:buNone/>
            </a:pPr>
            <a:endParaRPr lang="en-US" sz="2600" i="1" dirty="0" smtClean="0">
              <a:latin typeface="+mj-lt"/>
            </a:endParaRPr>
          </a:p>
          <a:p>
            <a:pPr lvl="1">
              <a:buFont typeface="Wingdings" pitchFamily="2" charset="2"/>
              <a:buChar char="§"/>
            </a:pPr>
            <a:r>
              <a:rPr lang="en-US" sz="2600" dirty="0" smtClean="0">
                <a:latin typeface="+mj-lt"/>
              </a:rPr>
              <a:t>Really applicable to all</a:t>
            </a:r>
          </a:p>
          <a:p>
            <a:pPr lvl="1">
              <a:buFont typeface="Wingdings" pitchFamily="2" charset="2"/>
              <a:buChar char="§"/>
            </a:pPr>
            <a:r>
              <a:rPr lang="en-US" sz="2600" dirty="0" smtClean="0">
                <a:latin typeface="+mj-lt"/>
              </a:rPr>
              <a:t>Not necessary to target specific demographics</a:t>
            </a:r>
          </a:p>
          <a:p>
            <a:pPr lvl="1">
              <a:buFont typeface="Wingdings" pitchFamily="2" charset="2"/>
              <a:buChar char="§"/>
            </a:pPr>
            <a:endParaRPr lang="en-US" sz="2600" dirty="0" smtClean="0">
              <a:latin typeface="+mj-lt"/>
            </a:endParaRPr>
          </a:p>
          <a:p>
            <a:pPr lvl="1">
              <a:buNone/>
            </a:pPr>
            <a:r>
              <a:rPr lang="en-US" sz="2600" dirty="0" smtClean="0">
                <a:latin typeface="+mj-lt"/>
              </a:rPr>
              <a:t>If we create a welcoming environment, they will come</a:t>
            </a:r>
            <a:endParaRPr lang="en-US" sz="2600" dirty="0">
              <a:latin typeface="+mj-lt"/>
            </a:endParaRPr>
          </a:p>
        </p:txBody>
      </p:sp>
    </p:spTree>
    <p:extLst>
      <p:ext uri="{BB962C8B-B14F-4D97-AF65-F5344CB8AC3E}">
        <p14:creationId xmlns="" xmlns:p14="http://schemas.microsoft.com/office/powerpoint/2010/main" val="1493918666"/>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D86D7E-AD7F-E6CB-D01E-7A40D6F3D049}"/>
              </a:ext>
            </a:extLst>
          </p:cNvPr>
          <p:cNvSpPr>
            <a:spLocks noGrp="1"/>
          </p:cNvSpPr>
          <p:nvPr>
            <p:ph type="title"/>
          </p:nvPr>
        </p:nvSpPr>
        <p:spPr/>
        <p:txBody>
          <a:bodyPr/>
          <a:lstStyle/>
          <a:p>
            <a:r>
              <a:rPr lang="en-US" dirty="0" smtClean="0">
                <a:solidFill>
                  <a:srgbClr val="002060"/>
                </a:solidFill>
              </a:rPr>
              <a:t>Atlanta</a:t>
            </a:r>
            <a:r>
              <a:rPr lang="en-US" dirty="0" smtClean="0">
                <a:solidFill>
                  <a:srgbClr val="FF0000"/>
                </a:solidFill>
              </a:rPr>
              <a:t> Braves </a:t>
            </a:r>
            <a:r>
              <a:rPr lang="en-US" dirty="0" smtClean="0"/>
              <a:t>vs. </a:t>
            </a:r>
            <a:r>
              <a:rPr lang="en-US" dirty="0" smtClean="0">
                <a:solidFill>
                  <a:srgbClr val="0070C0"/>
                </a:solidFill>
              </a:rPr>
              <a:t>Tampa </a:t>
            </a:r>
            <a:r>
              <a:rPr lang="en-US" dirty="0" smtClean="0">
                <a:solidFill>
                  <a:srgbClr val="002060"/>
                </a:solidFill>
              </a:rPr>
              <a:t>Bay</a:t>
            </a:r>
            <a:r>
              <a:rPr lang="en-US" dirty="0" smtClean="0">
                <a:solidFill>
                  <a:srgbClr val="0070C0"/>
                </a:solidFill>
              </a:rPr>
              <a:t> Rays</a:t>
            </a:r>
            <a:endParaRPr lang="en-US" dirty="0">
              <a:solidFill>
                <a:srgbClr val="0070C0"/>
              </a:solidFill>
            </a:endParaRPr>
          </a:p>
        </p:txBody>
      </p:sp>
      <p:sp>
        <p:nvSpPr>
          <p:cNvPr id="3" name="Content Placeholder 2">
            <a:extLst>
              <a:ext uri="{FF2B5EF4-FFF2-40B4-BE49-F238E27FC236}">
                <a16:creationId xmlns="" xmlns:a16="http://schemas.microsoft.com/office/drawing/2014/main" id="{7FD24E73-82B9-DFFA-C76D-A3E9AE2467CC}"/>
              </a:ext>
            </a:extLst>
          </p:cNvPr>
          <p:cNvSpPr>
            <a:spLocks noGrp="1"/>
          </p:cNvSpPr>
          <p:nvPr>
            <p:ph idx="1"/>
          </p:nvPr>
        </p:nvSpPr>
        <p:spPr/>
        <p:txBody>
          <a:bodyPr>
            <a:normAutofit/>
          </a:bodyPr>
          <a:lstStyle/>
          <a:p>
            <a:pPr algn="ctr">
              <a:buClr>
                <a:schemeClr val="accent3"/>
              </a:buClr>
              <a:buNone/>
            </a:pPr>
            <a:endParaRPr lang="en-US" sz="2800" dirty="0" smtClean="0">
              <a:latin typeface="+mj-lt"/>
            </a:endParaRPr>
          </a:p>
          <a:p>
            <a:pPr algn="ctr">
              <a:buClr>
                <a:schemeClr val="accent3"/>
              </a:buClr>
              <a:buNone/>
            </a:pPr>
            <a:r>
              <a:rPr lang="en-US" sz="2800" dirty="0" smtClean="0">
                <a:latin typeface="+mj-lt"/>
              </a:rPr>
              <a:t>We’re divided into different teams, like different sisterhoods from different geographical areas.  However, if you listened carefully you probably realized that we all want the same things for our sisterhoods and face many of the same challenges in building our very own Field of Dreams</a:t>
            </a:r>
            <a:endParaRPr lang="en-US" sz="2800" dirty="0">
              <a:latin typeface="+mj-lt"/>
            </a:endParaRPr>
          </a:p>
        </p:txBody>
      </p:sp>
    </p:spTree>
    <p:extLst>
      <p:ext uri="{BB962C8B-B14F-4D97-AF65-F5344CB8AC3E}">
        <p14:creationId xmlns="" xmlns:p14="http://schemas.microsoft.com/office/powerpoint/2010/main" val="1493918666"/>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D86D7E-AD7F-E6CB-D01E-7A40D6F3D049}"/>
              </a:ext>
            </a:extLst>
          </p:cNvPr>
          <p:cNvSpPr>
            <a:spLocks noGrp="1"/>
          </p:cNvSpPr>
          <p:nvPr>
            <p:ph type="title"/>
          </p:nvPr>
        </p:nvSpPr>
        <p:spPr/>
        <p:txBody>
          <a:bodyPr/>
          <a:lstStyle/>
          <a:p>
            <a:r>
              <a:rPr lang="en-US" dirty="0" smtClean="0">
                <a:solidFill>
                  <a:schemeClr val="accent3"/>
                </a:solidFill>
              </a:rPr>
              <a:t>Resources</a:t>
            </a:r>
            <a:endParaRPr lang="en-US" dirty="0">
              <a:solidFill>
                <a:schemeClr val="accent3"/>
              </a:solidFill>
            </a:endParaRPr>
          </a:p>
        </p:txBody>
      </p:sp>
      <p:sp>
        <p:nvSpPr>
          <p:cNvPr id="3" name="Content Placeholder 2">
            <a:extLst>
              <a:ext uri="{FF2B5EF4-FFF2-40B4-BE49-F238E27FC236}">
                <a16:creationId xmlns="" xmlns:a16="http://schemas.microsoft.com/office/drawing/2014/main" id="{7FD24E73-82B9-DFFA-C76D-A3E9AE2467CC}"/>
              </a:ext>
            </a:extLst>
          </p:cNvPr>
          <p:cNvSpPr>
            <a:spLocks noGrp="1"/>
          </p:cNvSpPr>
          <p:nvPr>
            <p:ph idx="1"/>
          </p:nvPr>
        </p:nvSpPr>
        <p:spPr>
          <a:xfrm>
            <a:off x="1066800" y="2465294"/>
            <a:ext cx="10058400" cy="3644958"/>
          </a:xfrm>
        </p:spPr>
        <p:txBody>
          <a:bodyPr/>
          <a:lstStyle/>
          <a:p>
            <a:pPr algn="ctr">
              <a:buClr>
                <a:schemeClr val="accent3"/>
              </a:buClr>
              <a:buNone/>
            </a:pPr>
            <a:r>
              <a:rPr lang="en-US" sz="2800" dirty="0" smtClean="0">
                <a:latin typeface="+mj-lt"/>
              </a:rPr>
              <a:t>Solicit help </a:t>
            </a:r>
            <a:r>
              <a:rPr lang="en-US" sz="2800" dirty="0" smtClean="0">
                <a:latin typeface="+mj-lt"/>
              </a:rPr>
              <a:t>from </a:t>
            </a:r>
            <a:r>
              <a:rPr lang="en-US" sz="2800" dirty="0" smtClean="0">
                <a:latin typeface="+mj-lt"/>
              </a:rPr>
              <a:t>your community</a:t>
            </a:r>
          </a:p>
          <a:p>
            <a:pPr algn="ctr">
              <a:buClr>
                <a:schemeClr val="accent3"/>
              </a:buClr>
              <a:buNone/>
            </a:pPr>
            <a:endParaRPr lang="en-US" sz="2800" dirty="0" smtClean="0">
              <a:latin typeface="+mj-lt"/>
            </a:endParaRPr>
          </a:p>
          <a:p>
            <a:pPr>
              <a:buClr>
                <a:schemeClr val="accent3"/>
              </a:buClr>
              <a:buFont typeface="Wingdings" pitchFamily="2" charset="2"/>
              <a:buChar char="v"/>
            </a:pPr>
            <a:r>
              <a:rPr lang="en-US" sz="2800" dirty="0" smtClean="0">
                <a:latin typeface="+mj-lt"/>
              </a:rPr>
              <a:t>	WRJ staff and WRJSE district board</a:t>
            </a:r>
          </a:p>
          <a:p>
            <a:pPr>
              <a:buClr>
                <a:schemeClr val="accent3"/>
              </a:buClr>
              <a:buFont typeface="Wingdings" pitchFamily="2" charset="2"/>
              <a:buChar char="v"/>
            </a:pPr>
            <a:r>
              <a:rPr lang="en-US" sz="2800" dirty="0" smtClean="0">
                <a:latin typeface="+mj-lt"/>
              </a:rPr>
              <a:t>	</a:t>
            </a:r>
            <a:r>
              <a:rPr lang="en-US" sz="2800" dirty="0" smtClean="0">
                <a:hlinkClick r:id="rId2"/>
              </a:rPr>
              <a:t>www.wrj.org</a:t>
            </a:r>
            <a:endParaRPr lang="en-US" sz="2800" dirty="0" smtClean="0"/>
          </a:p>
          <a:p>
            <a:pPr>
              <a:buClr>
                <a:schemeClr val="accent3"/>
              </a:buClr>
              <a:buFont typeface="Wingdings" pitchFamily="2" charset="2"/>
              <a:buChar char="v"/>
            </a:pPr>
            <a:r>
              <a:rPr lang="en-US" sz="2800" dirty="0" smtClean="0">
                <a:latin typeface="+mj-lt"/>
              </a:rPr>
              <a:t>	</a:t>
            </a:r>
            <a:r>
              <a:rPr lang="en-US" sz="2800" dirty="0" smtClean="0">
                <a:latin typeface="+mj-lt"/>
                <a:hlinkClick r:id="rId3"/>
              </a:rPr>
              <a:t>www.wrjsoutheast.org</a:t>
            </a:r>
            <a:endParaRPr lang="en-US" sz="2800" dirty="0" smtClean="0">
              <a:latin typeface="+mj-lt"/>
            </a:endParaRPr>
          </a:p>
          <a:p>
            <a:pPr>
              <a:buClr>
                <a:schemeClr val="accent3"/>
              </a:buClr>
              <a:buFont typeface="Wingdings" pitchFamily="2" charset="2"/>
              <a:buChar char="v"/>
            </a:pPr>
            <a:r>
              <a:rPr lang="en-US" sz="2800" dirty="0" smtClean="0">
                <a:latin typeface="+mj-lt"/>
              </a:rPr>
              <a:t>	Yammer</a:t>
            </a:r>
            <a:endParaRPr lang="en-US" sz="2800" dirty="0" smtClean="0">
              <a:latin typeface="+mj-lt"/>
            </a:endParaRPr>
          </a:p>
          <a:p>
            <a:pPr>
              <a:buClr>
                <a:schemeClr val="accent3"/>
              </a:buClr>
              <a:buFont typeface="Courier New" panose="02070309020205020404" pitchFamily="49" charset="0"/>
              <a:buChar char="o"/>
            </a:pPr>
            <a:endParaRPr lang="en-US" dirty="0"/>
          </a:p>
        </p:txBody>
      </p:sp>
    </p:spTree>
    <p:extLst>
      <p:ext uri="{BB962C8B-B14F-4D97-AF65-F5344CB8AC3E}">
        <p14:creationId xmlns="" xmlns:p14="http://schemas.microsoft.com/office/powerpoint/2010/main" val="1493918666"/>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Retrospect">
  <a:themeElements>
    <a:clrScheme name="WRJSE">
      <a:dk1>
        <a:sysClr val="windowText" lastClr="000000"/>
      </a:dk1>
      <a:lt1>
        <a:srgbClr val="EFF6F8"/>
      </a:lt1>
      <a:dk2>
        <a:srgbClr val="201034"/>
      </a:dk2>
      <a:lt2>
        <a:srgbClr val="EFF6F8"/>
      </a:lt2>
      <a:accent1>
        <a:srgbClr val="078491"/>
      </a:accent1>
      <a:accent2>
        <a:srgbClr val="49236D"/>
      </a:accent2>
      <a:accent3>
        <a:srgbClr val="D9206C"/>
      </a:accent3>
      <a:accent4>
        <a:srgbClr val="055C66"/>
      </a:accent4>
      <a:accent5>
        <a:srgbClr val="5E4879"/>
      </a:accent5>
      <a:accent6>
        <a:srgbClr val="86CBD1"/>
      </a:accent6>
      <a:hlink>
        <a:srgbClr val="E0357D"/>
      </a:hlink>
      <a:folHlink>
        <a:srgbClr val="B01959"/>
      </a:folHlink>
    </a:clrScheme>
    <a:fontScheme name="WRJSE">
      <a:majorFont>
        <a:latin typeface="Gotham Medium"/>
        <a:ea typeface=""/>
        <a:cs typeface=""/>
      </a:majorFont>
      <a:minorFont>
        <a:latin typeface="Calibri"/>
        <a:ea typeface=""/>
        <a:cs typeface=""/>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11379</TotalTime>
  <Words>251</Words>
  <Application>Microsoft Office PowerPoint</Application>
  <PresentationFormat>Custom</PresentationFormat>
  <Paragraphs>43</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Retrospect</vt:lpstr>
      <vt:lpstr>If You Build It  They Will Come</vt:lpstr>
      <vt:lpstr>Building Teams</vt:lpstr>
      <vt:lpstr>Field of Dreams</vt:lpstr>
      <vt:lpstr>   What does your sisterhood  Field of Dreams look like?</vt:lpstr>
      <vt:lpstr>B’ruchim Habaot</vt:lpstr>
      <vt:lpstr>Ways to Create Your Own  Field of Dreams</vt:lpstr>
      <vt:lpstr>Additional Thoughts</vt:lpstr>
      <vt:lpstr>Atlanta Braves vs. Tampa Bay Rays</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Title!</dc:title>
  <dc:creator>Rosie Wojciulewicz</dc:creator>
  <cp:lastModifiedBy>Brian</cp:lastModifiedBy>
  <cp:revision>36</cp:revision>
  <dcterms:created xsi:type="dcterms:W3CDTF">2023-02-27T18:12:12Z</dcterms:created>
  <dcterms:modified xsi:type="dcterms:W3CDTF">2023-03-14T15:19:19Z</dcterms:modified>
</cp:coreProperties>
</file>